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7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23.wmf" ContentType="image/x-wmf"/>
  <Override PartName="/ppt/media/image22.wmf" ContentType="image/x-wmf"/>
  <Override PartName="/ppt/media/image20.wmf" ContentType="image/x-wmf"/>
  <Override PartName="/ppt/media/image21.wmf" ContentType="image/x-wmf"/>
  <Override PartName="/ppt/media/image18.jpeg" ContentType="image/jpeg"/>
  <Override PartName="/ppt/media/image16.jpeg" ContentType="image/jpeg"/>
  <Override PartName="/ppt/media/image14.png" ContentType="image/png"/>
  <Override PartName="/ppt/media/image13.png" ContentType="image/png"/>
  <Override PartName="/ppt/media/image12.png" ContentType="image/png"/>
  <Override PartName="/ppt/media/image3.png" ContentType="image/png"/>
  <Override PartName="/ppt/media/image17.jpeg" ContentType="image/jpeg"/>
  <Override PartName="/ppt/media/image19.jpeg" ContentType="image/jpe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2.png" ContentType="image/png"/>
  <Override PartName="/ppt/media/image15.png" ContentType="image/png"/>
  <Override PartName="/ppt/media/image1.png" ContentType="image/png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9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10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47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48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84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85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360" y="360"/>
            <a:ext cx="10077480" cy="756180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r>
              <a:rPr lang="ru-RU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" y="360"/>
            <a:ext cx="10077480" cy="756180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" descr=""/>
          <p:cNvPicPr/>
          <p:nvPr/>
        </p:nvPicPr>
        <p:blipFill>
          <a:blip r:embed="rId2"/>
          <a:stretch/>
        </p:blipFill>
        <p:spPr>
          <a:xfrm>
            <a:off x="360" y="360"/>
            <a:ext cx="10077480" cy="7561800"/>
          </a:xfrm>
          <a:prstGeom prst="rect">
            <a:avLst/>
          </a:prstGeom>
          <a:ln>
            <a:noFill/>
          </a:ln>
        </p:spPr>
      </p:pic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" descr=""/>
          <p:cNvPicPr/>
          <p:nvPr/>
        </p:nvPicPr>
        <p:blipFill>
          <a:blip r:embed="rId2"/>
          <a:stretch/>
        </p:blipFill>
        <p:spPr>
          <a:xfrm>
            <a:off x="360" y="360"/>
            <a:ext cx="10077480" cy="7561800"/>
          </a:xfrm>
          <a:prstGeom prst="rect">
            <a:avLst/>
          </a:prstGeom>
          <a:ln>
            <a:noFill/>
          </a:ln>
        </p:spPr>
      </p:pic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r>
              <a:rPr lang="ru-RU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" descr=""/>
          <p:cNvPicPr/>
          <p:nvPr/>
        </p:nvPicPr>
        <p:blipFill>
          <a:blip r:embed="rId2"/>
          <a:stretch/>
        </p:blipFill>
        <p:spPr>
          <a:xfrm>
            <a:off x="360" y="360"/>
            <a:ext cx="10077480" cy="7561800"/>
          </a:xfrm>
          <a:prstGeom prst="rect">
            <a:avLst/>
          </a:prstGeom>
          <a:ln>
            <a:noFill/>
          </a:ln>
        </p:spPr>
      </p:pic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40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9.jpeg"/><Relationship Id="rId3" Type="http://schemas.openxmlformats.org/officeDocument/2006/relationships/slideLayout" Target="../slideLayouts/slideLayout40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504000" y="301320"/>
            <a:ext cx="9069120" cy="668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4000" strike="noStrike">
                <a:solidFill>
                  <a:srgbClr val="000000"/>
                </a:solidFill>
                <a:latin typeface="Times New Roman"/>
                <a:ea typeface="DejaVu Sans"/>
              </a:rPr>
              <a:t>Включенность педагога-психолога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4000" strike="noStrike">
                <a:solidFill>
                  <a:srgbClr val="000000"/>
                </a:solidFill>
                <a:latin typeface="Times New Roman"/>
                <a:ea typeface="DejaVu Sans"/>
              </a:rPr>
              <a:t>в решение задач по становлению социально-коммуникативных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4000" strike="noStrike">
                <a:solidFill>
                  <a:srgbClr val="000000"/>
                </a:solidFill>
                <a:latin typeface="Times New Roman"/>
                <a:ea typeface="DejaVu Sans"/>
              </a:rPr>
              <a:t>умений дошкольников.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b="1" lang="ru-RU" sz="2600" strike="noStrike">
                <a:solidFill>
                  <a:srgbClr val="000000"/>
                </a:solidFill>
                <a:latin typeface="Times New Roman"/>
                <a:ea typeface="DejaVu Sans"/>
              </a:rPr>
              <a:t>Педагог-психолог</a:t>
            </a:r>
            <a:endParaRPr/>
          </a:p>
          <a:p>
            <a:pPr algn="r">
              <a:lnSpc>
                <a:spcPct val="100000"/>
              </a:lnSpc>
            </a:pPr>
            <a:r>
              <a:rPr b="1" lang="ru-RU" sz="2600" strike="noStrike">
                <a:solidFill>
                  <a:srgbClr val="000000"/>
                </a:solidFill>
                <a:latin typeface="Times New Roman"/>
                <a:ea typeface="DejaVu Sans"/>
              </a:rPr>
              <a:t>МАДОУ «Детский сад № 3»:</a:t>
            </a:r>
            <a:endParaRPr/>
          </a:p>
          <a:p>
            <a:pPr algn="r">
              <a:lnSpc>
                <a:spcPct val="100000"/>
              </a:lnSpc>
            </a:pPr>
            <a:r>
              <a:rPr b="1" lang="ru-RU" sz="2600" strike="noStrike">
                <a:solidFill>
                  <a:srgbClr val="000000"/>
                </a:solidFill>
                <a:latin typeface="Times New Roman"/>
                <a:ea typeface="DejaVu Sans"/>
              </a:rPr>
              <a:t>Скирда О.А.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504000" y="96480"/>
            <a:ext cx="9070560" cy="124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3600" strike="noStrike">
                <a:solidFill>
                  <a:srgbClr val="000000"/>
                </a:solidFill>
                <a:latin typeface="Arial"/>
                <a:ea typeface="DejaVu Sans"/>
              </a:rPr>
              <a:t>Результаты промежуточной диагностики</a:t>
            </a:r>
            <a:endParaRPr/>
          </a:p>
        </p:txBody>
      </p:sp>
      <p:sp>
        <p:nvSpPr>
          <p:cNvPr id="209" name="CustomShape 2"/>
          <p:cNvSpPr/>
          <p:nvPr/>
        </p:nvSpPr>
        <p:spPr>
          <a:xfrm>
            <a:off x="504000" y="1656000"/>
            <a:ext cx="9069120" cy="539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600" strike="noStrike">
                <a:solidFill>
                  <a:srgbClr val="000000"/>
                </a:solidFill>
                <a:latin typeface="Arial"/>
                <a:ea typeface="DejaVu Sans"/>
              </a:rPr>
              <a:t>Карта проявлений самостоятельности, активности, инициативности (А.М. Щетинина, Н.А. Абрамова)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600" strike="noStrike">
                <a:solidFill>
                  <a:srgbClr val="000000"/>
                </a:solidFill>
                <a:latin typeface="Times New Roman"/>
                <a:ea typeface="Times New Roman"/>
              </a:rPr>
              <a:t>Сокращение противоречий в видении ребенка родителями и воспитателями представлена в диаграмме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1400" strike="noStrike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/>
          </a:p>
        </p:txBody>
      </p:sp>
      <p:pic>
        <p:nvPicPr>
          <p:cNvPr id="210" name="" descr=""/>
          <p:cNvPicPr/>
          <p:nvPr/>
        </p:nvPicPr>
        <p:blipFill>
          <a:blip r:embed="rId1"/>
          <a:stretch/>
        </p:blipFill>
        <p:spPr>
          <a:xfrm>
            <a:off x="1584000" y="3384000"/>
            <a:ext cx="7126560" cy="3598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504000" y="96480"/>
            <a:ext cx="9070560" cy="124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3600" strike="noStrike">
                <a:solidFill>
                  <a:srgbClr val="000000"/>
                </a:solidFill>
                <a:latin typeface="Arial"/>
                <a:ea typeface="DejaVu Sans"/>
              </a:rPr>
              <a:t>Результаты промежуточной диагностики</a:t>
            </a:r>
            <a:endParaRPr/>
          </a:p>
        </p:txBody>
      </p:sp>
      <p:sp>
        <p:nvSpPr>
          <p:cNvPr id="212" name="CustomShape 2"/>
          <p:cNvSpPr/>
          <p:nvPr/>
        </p:nvSpPr>
        <p:spPr>
          <a:xfrm>
            <a:off x="504000" y="1769040"/>
            <a:ext cx="9069120" cy="528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3200" strike="noStrike">
                <a:solidFill>
                  <a:srgbClr val="000000"/>
                </a:solidFill>
                <a:latin typeface="Arial"/>
                <a:ea typeface="DejaVu Sans"/>
              </a:rPr>
              <a:t>«Лесенка» В.Г. Щур (изучение особенностей самооценки)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600" strike="noStrike">
                <a:solidFill>
                  <a:srgbClr val="000000"/>
                </a:solidFill>
                <a:latin typeface="Arial"/>
                <a:ea typeface="DejaVu Sans"/>
              </a:rPr>
              <a:t>Рост самооценки детей с позиции воспитателя и других детей группы представлен в графике.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pic>
        <p:nvPicPr>
          <p:cNvPr id="213" name="" descr=""/>
          <p:cNvPicPr/>
          <p:nvPr/>
        </p:nvPicPr>
        <p:blipFill>
          <a:blip r:embed="rId1"/>
          <a:stretch/>
        </p:blipFill>
        <p:spPr>
          <a:xfrm>
            <a:off x="1944000" y="3672000"/>
            <a:ext cx="6406560" cy="3598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504000" y="3456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3600" strike="noStrike">
                <a:solidFill>
                  <a:srgbClr val="000000"/>
                </a:solidFill>
                <a:latin typeface="Arial"/>
                <a:ea typeface="DejaVu Sans"/>
              </a:rPr>
              <a:t>Результаты промежуточной диагностики</a:t>
            </a:r>
            <a:endParaRPr/>
          </a:p>
        </p:txBody>
      </p:sp>
      <p:sp>
        <p:nvSpPr>
          <p:cNvPr id="215" name="CustomShape 2"/>
          <p:cNvSpPr/>
          <p:nvPr/>
        </p:nvSpPr>
        <p:spPr>
          <a:xfrm>
            <a:off x="504000" y="1823760"/>
            <a:ext cx="907056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3200" strike="noStrike">
                <a:solidFill>
                  <a:srgbClr val="000000"/>
                </a:solidFill>
                <a:latin typeface="Arial"/>
                <a:ea typeface="DejaVu Sans"/>
              </a:rPr>
              <a:t>Беседа В.М. Минаева (изучение понимания детьми эмоциональных состояний людей).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800" strike="noStrike">
                <a:solidFill>
                  <a:srgbClr val="000000"/>
                </a:solidFill>
                <a:latin typeface="Times New Roman"/>
                <a:ea typeface="Times New Roman"/>
              </a:rPr>
              <a:t>Динамика в понимании детьми эмоциональных состояний людей представлена в диаграмме.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pic>
        <p:nvPicPr>
          <p:cNvPr id="216" name="" descr=""/>
          <p:cNvPicPr/>
          <p:nvPr/>
        </p:nvPicPr>
        <p:blipFill>
          <a:blip r:embed="rId1"/>
          <a:stretch/>
        </p:blipFill>
        <p:spPr>
          <a:xfrm>
            <a:off x="1224000" y="3816000"/>
            <a:ext cx="8134560" cy="3454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406800" y="7524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3600" strike="noStrike">
                <a:solidFill>
                  <a:srgbClr val="000000"/>
                </a:solidFill>
                <a:latin typeface="Arial"/>
                <a:ea typeface="DejaVu Sans"/>
              </a:rPr>
              <a:t>Результаты промежуточной диагностики</a:t>
            </a:r>
            <a:endParaRPr/>
          </a:p>
        </p:txBody>
      </p:sp>
      <p:sp>
        <p:nvSpPr>
          <p:cNvPr id="218" name="CustomShape 2"/>
          <p:cNvSpPr/>
          <p:nvPr/>
        </p:nvSpPr>
        <p:spPr>
          <a:xfrm>
            <a:off x="504000" y="1823760"/>
            <a:ext cx="907056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800" strike="noStrike">
                <a:solidFill>
                  <a:srgbClr val="000000"/>
                </a:solidFill>
                <a:latin typeface="Arial"/>
                <a:ea typeface="DejaVu Sans"/>
              </a:rPr>
              <a:t>Тест на развитость самоконтроля (изучение способности к самоконтролю и самооцениванию).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600" strike="noStrike">
                <a:solidFill>
                  <a:srgbClr val="000000"/>
                </a:solidFill>
                <a:latin typeface="Times New Roman"/>
                <a:ea typeface="Times New Roman"/>
              </a:rPr>
              <a:t>Динамика овладения детьми навыками самоконтроля и самооценивания представлена в графике.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pic>
        <p:nvPicPr>
          <p:cNvPr id="219" name="" descr=""/>
          <p:cNvPicPr/>
          <p:nvPr/>
        </p:nvPicPr>
        <p:blipFill>
          <a:blip r:embed="rId1"/>
          <a:stretch/>
        </p:blipFill>
        <p:spPr>
          <a:xfrm>
            <a:off x="1800000" y="3600000"/>
            <a:ext cx="6838560" cy="3598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504000" y="287640"/>
            <a:ext cx="9070560" cy="86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4400" strike="noStrike">
                <a:solidFill>
                  <a:srgbClr val="000000"/>
                </a:solidFill>
                <a:latin typeface="Arial"/>
                <a:ea typeface="DejaVu Sans"/>
              </a:rPr>
              <a:t>Литература</a:t>
            </a:r>
            <a:endParaRPr/>
          </a:p>
        </p:txBody>
      </p:sp>
      <p:sp>
        <p:nvSpPr>
          <p:cNvPr id="221" name="CustomShape 2"/>
          <p:cNvSpPr/>
          <p:nvPr/>
        </p:nvSpPr>
        <p:spPr>
          <a:xfrm>
            <a:off x="504000" y="1368000"/>
            <a:ext cx="9069120" cy="575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200" strike="noStrike">
                <a:solidFill>
                  <a:srgbClr val="000000"/>
                </a:solidFill>
                <a:latin typeface="Times New Roman"/>
                <a:ea typeface="DejaVu Sans"/>
              </a:rPr>
              <a:t>И.А. Пазухина «Давайте познакомимся! Тренинговое развитие и коррекция эмоционального мира дошкольников 4-6 лет»., С-Пб, 2004.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200" strike="noStrike">
                <a:solidFill>
                  <a:srgbClr val="000000"/>
                </a:solidFill>
                <a:latin typeface="Times New Roman"/>
                <a:ea typeface="DejaVu Sans"/>
              </a:rPr>
              <a:t>О.В. Баженова «Тренинг эмоционально-волевого развития для дошкольников и младших школьников», С-Пб, 2010.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200" strike="noStrike">
                <a:solidFill>
                  <a:srgbClr val="000000"/>
                </a:solidFill>
                <a:latin typeface="Times New Roman"/>
                <a:ea typeface="DejaVu Sans"/>
              </a:rPr>
              <a:t>М.Лебедева «Азбука развития эмоций ребенка» (50 развивающих карточек «рисуй, стирай и снова играй)., Изд. «Речь», 2011.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200" strike="noStrike">
                <a:solidFill>
                  <a:srgbClr val="000000"/>
                </a:solidFill>
                <a:latin typeface="Times New Roman"/>
                <a:ea typeface="DejaVu Sans"/>
              </a:rPr>
              <a:t>Игры с разрезными картами: учебно-дидактический комплект по освоению опыта социального певедения. Средняя группа / авт-сост. З.Н. Никифорова, С.И. Никифорова, Ф.Ф. Костина. - Волгоград: Учитель, 2015.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200" strike="noStrike">
                <a:solidFill>
                  <a:srgbClr val="000000"/>
                </a:solidFill>
                <a:latin typeface="Times New Roman"/>
                <a:ea typeface="DejaVu Sans"/>
              </a:rPr>
              <a:t>Щетинина А.М. Диагностика социального развития ребенка: Учебно-методическое пособие. - Великий Новгород: НовГУ им. Ярослава Мудрого, 2000. 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200" strike="noStrike">
                <a:solidFill>
                  <a:srgbClr val="000000"/>
                </a:solidFill>
                <a:latin typeface="Times New Roman"/>
                <a:ea typeface="DejaVu Sans"/>
              </a:rPr>
              <a:t>Коммуникативная компетентность педагога ДОО: Семинары-практикумы, тренинги, рекомендации / авторы-составители А.В. Ненашева, Г.Н. Осинина, И.Н. Тараканова. - Волгоград: Учитель.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200" strike="noStrike">
                <a:solidFill>
                  <a:srgbClr val="000000"/>
                </a:solidFill>
                <a:latin typeface="Times New Roman"/>
                <a:ea typeface="DejaVu Sans"/>
              </a:rPr>
              <a:t>Интернет-ресурсы </a:t>
            </a:r>
            <a:r>
              <a:rPr lang="ru-RU" sz="2200" strike="noStrike">
                <a:solidFill>
                  <a:srgbClr val="000000"/>
                </a:solidFill>
                <a:latin typeface="Arial"/>
                <a:ea typeface="Microsoft YaHei"/>
              </a:rPr>
              <a:t>https://www.youtube.com/watch?v=hIsC71RtP78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504000" y="287640"/>
            <a:ext cx="9070560" cy="400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4800" strike="noStrike">
                <a:solidFill>
                  <a:srgbClr val="000000"/>
                </a:solidFill>
                <a:latin typeface="Arial"/>
                <a:ea typeface="DejaVu Sans"/>
              </a:rPr>
              <a:t>Спасибо за внимание!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432720" y="10620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ru-RU" sz="4400" strike="noStrike">
                <a:solidFill>
                  <a:srgbClr val="000000"/>
                </a:solidFill>
                <a:latin typeface="Times New Roman"/>
                <a:ea typeface="DejaVu Sans"/>
              </a:rPr>
              <a:t>Актуальность</a:t>
            </a:r>
            <a:endParaRPr/>
          </a:p>
        </p:txBody>
      </p:sp>
      <p:sp>
        <p:nvSpPr>
          <p:cNvPr id="188" name="CustomShape 2"/>
          <p:cNvSpPr/>
          <p:nvPr/>
        </p:nvSpPr>
        <p:spPr>
          <a:xfrm>
            <a:off x="504000" y="1440000"/>
            <a:ext cx="9069120" cy="547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just">
              <a:lnSpc>
                <a:spcPct val="100000"/>
              </a:lnSpc>
            </a:pPr>
            <a:r>
              <a:rPr lang="ru-RU" sz="3100" strike="noStrike">
                <a:solidFill>
                  <a:srgbClr val="000000"/>
                </a:solidFill>
                <a:latin typeface="Times New Roman"/>
                <a:ea typeface="Times New Roman"/>
              </a:rPr>
              <a:t>В ФГОС ДО социально-коммуникативное развитие рассматривается как одна из приоритетных образовательных областей.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3100" strike="noStrike">
                <a:solidFill>
                  <a:srgbClr val="000000"/>
                </a:solidFill>
                <a:latin typeface="Times New Roman"/>
                <a:ea typeface="Times New Roman"/>
              </a:rPr>
              <a:t>Поскольку основные структуры личности ребенка закладываются в дошкольном детстве, проблема развития ребенка во взаимодействии с окружающим миром особенно актуальна.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3100" strike="noStrike">
                <a:solidFill>
                  <a:srgbClr val="000000"/>
                </a:solidFill>
                <a:latin typeface="Times New Roman"/>
                <a:ea typeface="Times New Roman"/>
              </a:rPr>
              <a:t>А окружающий мир ребенка — это прежде всего родители, педагоги и сверстники. Соответственно, и работа психолога по социально-коммуникативному развитию дошкольников включает в себя всех участников образовательных отношений.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504000" y="106200"/>
            <a:ext cx="9069120" cy="104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4400" strike="noStrike">
                <a:solidFill>
                  <a:srgbClr val="000000"/>
                </a:solidFill>
                <a:latin typeface="Arial"/>
                <a:ea typeface="DejaVu Sans"/>
              </a:rPr>
              <a:t>Этапы работы</a:t>
            </a:r>
            <a:endParaRPr/>
          </a:p>
        </p:txBody>
      </p:sp>
      <p:sp>
        <p:nvSpPr>
          <p:cNvPr id="190" name="CustomShape 2"/>
          <p:cNvSpPr/>
          <p:nvPr/>
        </p:nvSpPr>
        <p:spPr>
          <a:xfrm>
            <a:off x="504000" y="1296000"/>
            <a:ext cx="9069120" cy="590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just">
              <a:lnSpc>
                <a:spcPct val="100000"/>
              </a:lnSpc>
            </a:pPr>
            <a:r>
              <a:rPr lang="ru-RU" sz="3200" strike="noStrike" u="sng">
                <a:solidFill>
                  <a:srgbClr val="000000"/>
                </a:solidFill>
                <a:latin typeface="Arial"/>
                <a:ea typeface="DejaVu Sans"/>
              </a:rPr>
              <a:t>I </a:t>
            </a:r>
            <a:r>
              <a:rPr lang="ru-RU" sz="2400" strike="noStrike" u="sng">
                <a:solidFill>
                  <a:srgbClr val="000000"/>
                </a:solidFill>
                <a:latin typeface="Arial"/>
                <a:ea typeface="DejaVu Sans"/>
              </a:rPr>
              <a:t>Диагностический: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400" strike="noStrike">
                <a:solidFill>
                  <a:srgbClr val="000000"/>
                </a:solidFill>
                <a:latin typeface="Arial"/>
                <a:ea typeface="DejaVu Sans"/>
              </a:rPr>
              <a:t>Карта проявлений самостоятельности, активности, инициативности (А.М. Щетинина, Н.А. Абрамова);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400" strike="noStrike">
                <a:solidFill>
                  <a:srgbClr val="000000"/>
                </a:solidFill>
                <a:latin typeface="Arial"/>
                <a:ea typeface="DejaVu Sans"/>
              </a:rPr>
              <a:t>«Лесенка» В.Г. Щур (изучение особенностей самооценки);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400" strike="noStrike">
                <a:solidFill>
                  <a:srgbClr val="000000"/>
                </a:solidFill>
                <a:latin typeface="Arial"/>
                <a:ea typeface="DejaVu Sans"/>
              </a:rPr>
              <a:t>Беседа В.М. Минаева (изучение понимания детьми эмоциональных состояний людей);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400" strike="noStrike">
                <a:solidFill>
                  <a:srgbClr val="000000"/>
                </a:solidFill>
                <a:latin typeface="Arial"/>
                <a:ea typeface="DejaVu Sans"/>
              </a:rPr>
              <a:t>Тест на развитость самоконтроля (изучение способности к самоконтролю и самооцениванию).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strike="noStrike" u="sng">
                <a:solidFill>
                  <a:srgbClr val="000000"/>
                </a:solidFill>
                <a:latin typeface="Arial"/>
                <a:ea typeface="DejaVu Sans"/>
              </a:rPr>
              <a:t>II Организационный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strike="noStrike">
                <a:solidFill>
                  <a:srgbClr val="000000"/>
                </a:solidFill>
                <a:latin typeface="Arial"/>
                <a:ea typeface="DejaVu Sans"/>
              </a:rPr>
              <a:t>(интерпретация результатов диагностики, разработка плана работы педагога-психолога со всеми участниками образовательных отношений)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strike="noStrike" u="sng">
                <a:solidFill>
                  <a:srgbClr val="000000"/>
                </a:solidFill>
                <a:latin typeface="Arial"/>
                <a:ea typeface="DejaVu Sans"/>
              </a:rPr>
              <a:t>III Практический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strike="noStrike">
                <a:solidFill>
                  <a:srgbClr val="000000"/>
                </a:solidFill>
                <a:latin typeface="Arial"/>
                <a:ea typeface="DejaVu Sans"/>
              </a:rPr>
              <a:t>(реализация запланированной деятельности)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strike="noStrike" u="sng">
                <a:solidFill>
                  <a:srgbClr val="000000"/>
                </a:solidFill>
                <a:latin typeface="Arial"/>
                <a:ea typeface="DejaVu Sans"/>
              </a:rPr>
              <a:t>IV Диагностический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400" strike="noStrike">
                <a:solidFill>
                  <a:srgbClr val="000000"/>
                </a:solidFill>
                <a:latin typeface="Arial"/>
                <a:ea typeface="DejaVu Sans"/>
              </a:rPr>
              <a:t>(оценка результативности)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504720" y="85320"/>
            <a:ext cx="9069120" cy="106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4400" strike="noStrike">
                <a:solidFill>
                  <a:srgbClr val="000000"/>
                </a:solidFill>
                <a:latin typeface="Arial"/>
                <a:ea typeface="DejaVu Sans"/>
              </a:rPr>
              <a:t>Результаты входной диагностики</a:t>
            </a:r>
            <a:endParaRPr/>
          </a:p>
        </p:txBody>
      </p:sp>
      <p:sp>
        <p:nvSpPr>
          <p:cNvPr id="192" name="CustomShape 2"/>
          <p:cNvSpPr/>
          <p:nvPr/>
        </p:nvSpPr>
        <p:spPr>
          <a:xfrm>
            <a:off x="504000" y="1282680"/>
            <a:ext cx="9069120" cy="591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200" strike="noStrike">
                <a:solidFill>
                  <a:srgbClr val="000000"/>
                </a:solidFill>
                <a:latin typeface="Arial"/>
                <a:ea typeface="DejaVu Sans"/>
              </a:rPr>
              <a:t>Карта проявлений самостоятельности, активности, инициативности (А.М. Щетинина, Н.А. Абрамова):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200" strike="noStrike">
                <a:solidFill>
                  <a:srgbClr val="000000"/>
                </a:solidFill>
                <a:latin typeface="Arial"/>
                <a:ea typeface="DejaVu Sans"/>
              </a:rPr>
              <a:t>Доля противоречий в видении ребенка родителем и воспитателем составляет 71,1 %.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200" strike="noStrike">
                <a:solidFill>
                  <a:srgbClr val="000000"/>
                </a:solidFill>
                <a:latin typeface="Arial"/>
                <a:ea typeface="DejaVu Sans"/>
              </a:rPr>
              <a:t>«Лесенка» В.Г. Щур (изучение особенностей самооценки):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200" strike="noStrike">
                <a:solidFill>
                  <a:srgbClr val="000000"/>
                </a:solidFill>
                <a:latin typeface="Arial"/>
                <a:ea typeface="DejaVu Sans"/>
              </a:rPr>
              <a:t>23,1% детей расценивают отношение воспитателя и других детей по отношению к себе как неблагоприятное, не считают себя принятыми ими.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200" strike="noStrike">
                <a:solidFill>
                  <a:srgbClr val="000000"/>
                </a:solidFill>
                <a:latin typeface="Arial"/>
                <a:ea typeface="DejaVu Sans"/>
              </a:rPr>
              <a:t>Беседа В.М. Минаева (изучение понимания детьми эмоциональных состояний людей):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200" strike="noStrike">
                <a:solidFill>
                  <a:srgbClr val="000000"/>
                </a:solidFill>
                <a:latin typeface="Arial"/>
                <a:ea typeface="DejaVu Sans"/>
              </a:rPr>
              <a:t>I уровень-18,5%; II уровень-63%, III уровень-14,8%, IV уровень-3,7%.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200" strike="noStrike">
                <a:solidFill>
                  <a:srgbClr val="000000"/>
                </a:solidFill>
                <a:latin typeface="Arial"/>
                <a:ea typeface="DejaVu Sans"/>
              </a:rPr>
              <a:t>Тест на развитость самоконтроля (изучение способности к самоконтролю и самооцениванию):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200" strike="noStrike">
                <a:solidFill>
                  <a:srgbClr val="000000"/>
                </a:solidFill>
                <a:latin typeface="Arial"/>
                <a:ea typeface="DejaVu Sans"/>
              </a:rPr>
              <a:t>63% испытуемых имеют навыки самоконтроля и самооценивания, владеют представлениями об элементарных правилах поведения.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2200" strike="noStrike">
                <a:solidFill>
                  <a:srgbClr val="000000"/>
                </a:solidFill>
                <a:latin typeface="Arial"/>
                <a:ea typeface="DejaVu Sans"/>
              </a:rPr>
              <a:t>У 37% детей умение контролировать себя и оценивать свои поступки развито  недостаточно.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504000" y="1080"/>
            <a:ext cx="9070560" cy="124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4400" strike="noStrike">
                <a:solidFill>
                  <a:srgbClr val="000000"/>
                </a:solidFill>
                <a:latin typeface="Arial"/>
                <a:ea typeface="DejaVu Sans"/>
              </a:rPr>
              <a:t>План работы педагога-психолога на I полугодие 2018-2019 уч.года</a:t>
            </a:r>
            <a:endParaRPr/>
          </a:p>
        </p:txBody>
      </p:sp>
      <p:sp>
        <p:nvSpPr>
          <p:cNvPr id="194" name="CustomShape 2"/>
          <p:cNvSpPr/>
          <p:nvPr/>
        </p:nvSpPr>
        <p:spPr>
          <a:xfrm>
            <a:off x="504000" y="1769040"/>
            <a:ext cx="9069120" cy="528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600" strike="noStrike">
                <a:solidFill>
                  <a:srgbClr val="000000"/>
                </a:solidFill>
                <a:latin typeface="Arial"/>
                <a:ea typeface="DejaVu Sans"/>
              </a:rPr>
              <a:t>Серии занятий с детьми (еженедельно);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600" strike="noStrike">
                <a:solidFill>
                  <a:srgbClr val="000000"/>
                </a:solidFill>
                <a:latin typeface="Arial"/>
                <a:ea typeface="DejaVu Sans"/>
              </a:rPr>
              <a:t>Семинар-практикум для родителей «Формирование детской самостоятельности, активности, инициативности» (октябрь 2018);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600" strike="noStrike">
                <a:solidFill>
                  <a:srgbClr val="000000"/>
                </a:solidFill>
                <a:latin typeface="Arial"/>
                <a:ea typeface="DejaVu Sans"/>
              </a:rPr>
              <a:t>Семинар-практикум для педагогов «Приёмы эффективного, констркутивного взаимодействия с детьми» (ноябрь 2018);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600" strike="noStrike">
                <a:solidFill>
                  <a:srgbClr val="000000"/>
                </a:solidFill>
                <a:latin typeface="Arial"/>
                <a:ea typeface="DejaVu Sans"/>
              </a:rPr>
              <a:t>Родительское собрание «Родительские послания или На что мы опираемся всю жизнь» (декабрь 2018);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600" strike="noStrike">
                <a:solidFill>
                  <a:srgbClr val="000000"/>
                </a:solidFill>
                <a:latin typeface="Arial"/>
                <a:ea typeface="DejaVu Sans"/>
              </a:rPr>
              <a:t>Размещение стендовой информации по теме(в течение года);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600" strike="noStrike">
                <a:solidFill>
                  <a:srgbClr val="000000"/>
                </a:solidFill>
                <a:latin typeface="Arial"/>
                <a:ea typeface="DejaVu Sans"/>
              </a:rPr>
              <a:t>Индивидуальные консультации для родителей и педагогов (в течение года).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504000" y="287640"/>
            <a:ext cx="9070560" cy="86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4400" strike="noStrike">
                <a:solidFill>
                  <a:srgbClr val="000000"/>
                </a:solidFill>
                <a:latin typeface="Arial"/>
                <a:ea typeface="DejaVu Sans"/>
              </a:rPr>
              <a:t>Серии занятий для детей</a:t>
            </a:r>
            <a:endParaRPr/>
          </a:p>
        </p:txBody>
      </p:sp>
      <p:sp>
        <p:nvSpPr>
          <p:cNvPr id="196" name="CustomShape 2"/>
          <p:cNvSpPr/>
          <p:nvPr/>
        </p:nvSpPr>
        <p:spPr>
          <a:xfrm>
            <a:off x="504000" y="1769040"/>
            <a:ext cx="9069120" cy="514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just">
              <a:lnSpc>
                <a:spcPct val="100000"/>
              </a:lnSpc>
            </a:pPr>
            <a:r>
              <a:rPr b="1" lang="ru-RU" sz="3200" strike="noStrike" u="sng">
                <a:solidFill>
                  <a:srgbClr val="000000"/>
                </a:solidFill>
                <a:latin typeface="Times New Roman"/>
                <a:ea typeface="DejaVu Sans"/>
              </a:rPr>
              <a:t>Цель:</a:t>
            </a:r>
            <a:r>
              <a:rPr lang="ru-RU" sz="3200" strike="noStrike">
                <a:solidFill>
                  <a:srgbClr val="000000"/>
                </a:solidFill>
                <a:latin typeface="Times New Roman"/>
                <a:ea typeface="DejaVu Sans"/>
              </a:rPr>
              <a:t> создание условий развития ребенка, открывающих возможности для его позитивной социализации и личностного развития.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ru-RU" sz="3200" strike="noStrike" u="sng">
                <a:solidFill>
                  <a:srgbClr val="000000"/>
                </a:solidFill>
                <a:latin typeface="Times New Roman"/>
                <a:ea typeface="DejaVu Sans"/>
              </a:rPr>
              <a:t>Задачи: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3200" strike="noStrike">
                <a:solidFill>
                  <a:srgbClr val="000000"/>
                </a:solidFill>
                <a:latin typeface="Times New Roman"/>
                <a:ea typeface="DejaVu Sans"/>
              </a:rPr>
              <a:t>обучать умениям распознавать эмоции, интерпретировать свои эмоциональные состояния  и эмоциональные состояния других людей;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3200" strike="noStrike">
                <a:solidFill>
                  <a:srgbClr val="000000"/>
                </a:solidFill>
                <a:latin typeface="Times New Roman"/>
                <a:ea typeface="DejaVu Sans"/>
              </a:rPr>
              <a:t>формировать произвольную регуляцию поведения;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3200" strike="noStrike">
                <a:solidFill>
                  <a:srgbClr val="000000"/>
                </a:solidFill>
                <a:latin typeface="Times New Roman"/>
                <a:ea typeface="DejaVu Sans"/>
              </a:rPr>
              <a:t>развивать самостоятельность, активность, инициативность.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504000" y="-37080"/>
            <a:ext cx="9070560" cy="127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3000" strike="noStrike">
                <a:solidFill>
                  <a:srgbClr val="000000"/>
                </a:solidFill>
                <a:latin typeface="Arial"/>
                <a:ea typeface="DejaVu Sans"/>
              </a:rPr>
              <a:t>Семинар-практикум для родителей «Формирование детской самостоятельности, активности, инициативности»</a:t>
            </a:r>
            <a:endParaRPr/>
          </a:p>
        </p:txBody>
      </p:sp>
      <p:sp>
        <p:nvSpPr>
          <p:cNvPr id="198" name="CustomShape 2"/>
          <p:cNvSpPr/>
          <p:nvPr/>
        </p:nvSpPr>
        <p:spPr>
          <a:xfrm>
            <a:off x="504000" y="1368000"/>
            <a:ext cx="5541840" cy="59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just">
              <a:lnSpc>
                <a:spcPct val="100000"/>
              </a:lnSpc>
            </a:pPr>
            <a:r>
              <a:rPr b="1" lang="ru-RU" strike="noStrike" u="sng">
                <a:solidFill>
                  <a:srgbClr val="000000"/>
                </a:solidFill>
                <a:latin typeface="Times New Roman"/>
                <a:ea typeface="Times New Roman"/>
              </a:rPr>
              <a:t>Цель:</a:t>
            </a:r>
            <a:r>
              <a:rPr b="1" lang="ru-RU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trike="noStrike">
                <a:solidFill>
                  <a:srgbClr val="000000"/>
                </a:solidFill>
                <a:latin typeface="Times New Roman"/>
                <a:ea typeface="Times New Roman"/>
              </a:rPr>
              <a:t>знакомство родителей с понятиями «самостоятельность», «активность», «инициативность», формирование умения родителей узнавать их среди различных поведенческих проявлений ребенка, содействие в понимании своих действий, способствующих и препятствующих развитию данных качеств.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ru-RU" strike="noStrike" u="sng">
                <a:solidFill>
                  <a:srgbClr val="000000"/>
                </a:solidFill>
                <a:latin typeface="Times New Roman"/>
                <a:ea typeface="Times New Roman"/>
              </a:rPr>
              <a:t>Задачи: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trike="noStrike">
                <a:solidFill>
                  <a:srgbClr val="000000"/>
                </a:solidFill>
                <a:latin typeface="Times New Roman"/>
                <a:ea typeface="Times New Roman"/>
              </a:rPr>
              <a:t>раскрыть понятие «самостоятельности» и его отличия от непослушания, самоволия, упрямства;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trike="noStrike">
                <a:solidFill>
                  <a:srgbClr val="000000"/>
                </a:solidFill>
                <a:latin typeface="Times New Roman"/>
                <a:ea typeface="Times New Roman"/>
              </a:rPr>
              <a:t>раскрыть понятие «активности», как управляемого, волевого качества и его отличия от нецеленаправленной, неорганизованной, непродуктивной активности;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trike="noStrike">
                <a:solidFill>
                  <a:srgbClr val="000000"/>
                </a:solidFill>
                <a:latin typeface="Times New Roman"/>
                <a:ea typeface="Times New Roman"/>
              </a:rPr>
              <a:t>раскрыть понятие «инициативности» и его отличия от внезапной, бессознательной импульсивности;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trike="noStrike">
                <a:solidFill>
                  <a:srgbClr val="000000"/>
                </a:solidFill>
                <a:latin typeface="Times New Roman"/>
                <a:ea typeface="Times New Roman"/>
              </a:rPr>
              <a:t>обсудить, какие действия родителей способствуют и препятствуют развитию самостоятельности, активности, инициативности ребенка, как важнейших волевых качеств, необходимых для развития его личности, его дальнейшей жизни в современном обществе.</a:t>
            </a:r>
            <a:endParaRPr/>
          </a:p>
        </p:txBody>
      </p:sp>
      <p:pic>
        <p:nvPicPr>
          <p:cNvPr id="199" name="" descr=""/>
          <p:cNvPicPr/>
          <p:nvPr/>
        </p:nvPicPr>
        <p:blipFill>
          <a:blip r:embed="rId1"/>
          <a:stretch/>
        </p:blipFill>
        <p:spPr>
          <a:xfrm>
            <a:off x="6624000" y="1728000"/>
            <a:ext cx="3094920" cy="2806920"/>
          </a:xfrm>
          <a:prstGeom prst="rect">
            <a:avLst/>
          </a:prstGeom>
          <a:ln>
            <a:noFill/>
          </a:ln>
        </p:spPr>
      </p:pic>
      <p:pic>
        <p:nvPicPr>
          <p:cNvPr id="200" name="" descr=""/>
          <p:cNvPicPr/>
          <p:nvPr/>
        </p:nvPicPr>
        <p:blipFill>
          <a:blip r:embed="rId2"/>
          <a:stretch/>
        </p:blipFill>
        <p:spPr>
          <a:xfrm>
            <a:off x="6714360" y="4680000"/>
            <a:ext cx="2788560" cy="2590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32000" y="72720"/>
            <a:ext cx="9069120" cy="114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2800" strike="noStrike">
                <a:solidFill>
                  <a:srgbClr val="000000"/>
                </a:solidFill>
                <a:latin typeface="Arial"/>
                <a:ea typeface="DejaVu Sans"/>
              </a:rPr>
              <a:t>Семинар-практикум для педагогов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 strike="noStrike">
                <a:solidFill>
                  <a:srgbClr val="000000"/>
                </a:solidFill>
                <a:latin typeface="Arial"/>
                <a:ea typeface="DejaVu Sans"/>
              </a:rPr>
              <a:t>«Приёмы эффективного, конструктивного взаимодействия с детьми» </a:t>
            </a:r>
            <a:endParaRPr/>
          </a:p>
        </p:txBody>
      </p:sp>
      <p:sp>
        <p:nvSpPr>
          <p:cNvPr id="202" name="CustomShape 2"/>
          <p:cNvSpPr/>
          <p:nvPr/>
        </p:nvSpPr>
        <p:spPr>
          <a:xfrm>
            <a:off x="504000" y="1769040"/>
            <a:ext cx="9069120" cy="542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just">
              <a:lnSpc>
                <a:spcPct val="100000"/>
              </a:lnSpc>
            </a:pPr>
            <a:r>
              <a:rPr b="1" lang="ru-RU" sz="3200" strike="noStrike">
                <a:solidFill>
                  <a:srgbClr val="000000"/>
                </a:solidFill>
                <a:latin typeface="Times New Roman"/>
                <a:ea typeface="DejaVu Sans"/>
              </a:rPr>
              <a:t>Цель: </a:t>
            </a:r>
            <a:r>
              <a:rPr lang="ru-RU" sz="3200" strike="noStrike">
                <a:solidFill>
                  <a:srgbClr val="000000"/>
                </a:solidFill>
                <a:latin typeface="Times New Roman"/>
                <a:ea typeface="DejaVu Sans"/>
              </a:rPr>
              <a:t>овладение педагогами приёмами эффективного, конструктивного взаимодействия с детьми.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ru-RU" sz="3200" strike="noStrike">
                <a:solidFill>
                  <a:srgbClr val="000000"/>
                </a:solidFill>
                <a:latin typeface="Times New Roman"/>
                <a:ea typeface="DejaVu Sans"/>
              </a:rPr>
              <a:t>Задачи:</a:t>
            </a:r>
            <a:endParaRPr/>
          </a:p>
          <a:p>
            <a:pPr algn="just">
              <a:lnSpc>
                <a:spcPts val="1"/>
              </a:lnSpc>
              <a:buSzPct val="45000"/>
              <a:buFont typeface="StarSymbol"/>
              <a:buChar char="l"/>
            </a:pPr>
            <a:r>
              <a:rPr lang="ru-RU" sz="3200" strike="noStrike">
                <a:solidFill>
                  <a:srgbClr val="000000"/>
                </a:solidFill>
                <a:latin typeface="Times New Roman"/>
                <a:ea typeface="DejaVu Sans"/>
              </a:rPr>
              <a:t>обозначить неконструктивные способы педагогического общения с воспитанниками;</a:t>
            </a:r>
            <a:endParaRPr/>
          </a:p>
          <a:p>
            <a:pPr algn="just">
              <a:lnSpc>
                <a:spcPts val="1"/>
              </a:lnSpc>
              <a:buSzPct val="45000"/>
              <a:buFont typeface="StarSymbol"/>
              <a:buChar char="l"/>
            </a:pPr>
            <a:r>
              <a:rPr lang="ru-RU" sz="3200" strike="noStrike">
                <a:solidFill>
                  <a:srgbClr val="000000"/>
                </a:solidFill>
                <a:latin typeface="Times New Roman"/>
                <a:ea typeface="DejaVu Sans"/>
              </a:rPr>
              <a:t>научить педагогов перефразировать «Ты-высказывание» в «Я-высказывание»;</a:t>
            </a:r>
            <a:endParaRPr/>
          </a:p>
          <a:p>
            <a:pPr algn="just">
              <a:lnSpc>
                <a:spcPts val="1"/>
              </a:lnSpc>
              <a:buSzPct val="45000"/>
              <a:buFont typeface="StarSymbol"/>
              <a:buChar char="l"/>
            </a:pPr>
            <a:r>
              <a:rPr lang="ru-RU" sz="3200" strike="noStrike">
                <a:solidFill>
                  <a:srgbClr val="000000"/>
                </a:solidFill>
                <a:latin typeface="Times New Roman"/>
                <a:ea typeface="DejaVu Sans"/>
              </a:rPr>
              <a:t>акцентировать внимание педагогов на значимости вербальной невербальной похвалы ребенка.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504000" y="36000"/>
            <a:ext cx="9070560" cy="111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3000" strike="noStrike">
                <a:solidFill>
                  <a:srgbClr val="000000"/>
                </a:solidFill>
                <a:latin typeface="Arial"/>
                <a:ea typeface="DejaVu Sans"/>
              </a:rPr>
              <a:t>Родительское собрание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000" strike="noStrike">
                <a:solidFill>
                  <a:srgbClr val="000000"/>
                </a:solidFill>
                <a:latin typeface="Arial"/>
                <a:ea typeface="DejaVu Sans"/>
              </a:rPr>
              <a:t>«Родительские послания или На что мы опираемся всю жизнь»</a:t>
            </a:r>
            <a:endParaRPr/>
          </a:p>
        </p:txBody>
      </p:sp>
      <p:sp>
        <p:nvSpPr>
          <p:cNvPr id="204" name="CustomShape 2"/>
          <p:cNvSpPr/>
          <p:nvPr/>
        </p:nvSpPr>
        <p:spPr>
          <a:xfrm>
            <a:off x="504000" y="1440000"/>
            <a:ext cx="4822920" cy="583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just">
              <a:lnSpc>
                <a:spcPct val="100000"/>
              </a:lnSpc>
            </a:pPr>
            <a:r>
              <a:rPr b="1" lang="ru-RU" sz="2400" strike="noStrike" u="sng">
                <a:solidFill>
                  <a:srgbClr val="000000"/>
                </a:solidFill>
                <a:latin typeface="Times New Roman"/>
                <a:ea typeface="Times New Roman"/>
              </a:rPr>
              <a:t>Цель:</a:t>
            </a:r>
            <a:r>
              <a:rPr b="1" lang="ru-RU" sz="2400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trike="noStrike">
                <a:solidFill>
                  <a:srgbClr val="000000"/>
                </a:solidFill>
                <a:latin typeface="Times New Roman"/>
                <a:ea typeface="Times New Roman"/>
              </a:rPr>
              <a:t>знакомство родителей с понятием «Родительское послание», как одним из факторов, влияющего на формирование жизненного сценария ребенка.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ru-RU" sz="2400" strike="noStrike" u="sng">
                <a:solidFill>
                  <a:srgbClr val="000000"/>
                </a:solidFill>
                <a:latin typeface="Times New Roman"/>
                <a:ea typeface="Times New Roman"/>
              </a:rPr>
              <a:t>Задачи:</a:t>
            </a:r>
            <a:r>
              <a:rPr b="1" lang="ru-RU" sz="2400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400" strike="noStrike">
                <a:solidFill>
                  <a:srgbClr val="000000"/>
                </a:solidFill>
                <a:latin typeface="Times New Roman"/>
                <a:ea typeface="Times New Roman"/>
              </a:rPr>
              <a:t>раскрыть понятие «Родительские послания»;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400" strike="noStrike">
                <a:solidFill>
                  <a:srgbClr val="000000"/>
                </a:solidFill>
                <a:latin typeface="Times New Roman"/>
                <a:ea typeface="Times New Roman"/>
              </a:rPr>
              <a:t>продемонстрировать реакции ребенка в ответ на родительские послания;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2400" strike="noStrike">
                <a:solidFill>
                  <a:srgbClr val="000000"/>
                </a:solidFill>
                <a:latin typeface="Times New Roman"/>
                <a:ea typeface="Times New Roman"/>
              </a:rPr>
              <a:t>обсудить, какие родительские наставления способствуют формированию позитивных, а какие - негативных качеств личности ребенка.</a:t>
            </a:r>
            <a:endParaRPr/>
          </a:p>
        </p:txBody>
      </p:sp>
      <p:sp>
        <p:nvSpPr>
          <p:cNvPr id="205" name="CustomShape 3"/>
          <p:cNvSpPr/>
          <p:nvPr/>
        </p:nvSpPr>
        <p:spPr>
          <a:xfrm>
            <a:off x="5153040" y="1823760"/>
            <a:ext cx="4425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06" name="" descr=""/>
          <p:cNvPicPr/>
          <p:nvPr/>
        </p:nvPicPr>
        <p:blipFill>
          <a:blip r:embed="rId1"/>
          <a:stretch/>
        </p:blipFill>
        <p:spPr>
          <a:xfrm>
            <a:off x="5472000" y="1944000"/>
            <a:ext cx="4329000" cy="2148840"/>
          </a:xfrm>
          <a:prstGeom prst="rect">
            <a:avLst/>
          </a:prstGeom>
          <a:ln>
            <a:noFill/>
          </a:ln>
        </p:spPr>
      </p:pic>
      <p:pic>
        <p:nvPicPr>
          <p:cNvPr id="207" name="" descr=""/>
          <p:cNvPicPr/>
          <p:nvPr/>
        </p:nvPicPr>
        <p:blipFill>
          <a:blip r:embed="rId2"/>
          <a:stretch/>
        </p:blipFill>
        <p:spPr>
          <a:xfrm>
            <a:off x="5472000" y="4464000"/>
            <a:ext cx="4318920" cy="2518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